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7" r:id="rId1"/>
  </p:sldMasterIdLst>
  <p:notesMasterIdLst>
    <p:notesMasterId r:id="rId30"/>
  </p:notesMasterIdLst>
  <p:sldIdLst>
    <p:sldId id="256" r:id="rId2"/>
    <p:sldId id="257" r:id="rId3"/>
    <p:sldId id="287" r:id="rId4"/>
    <p:sldId id="274" r:id="rId5"/>
    <p:sldId id="288" r:id="rId6"/>
    <p:sldId id="272" r:id="rId7"/>
    <p:sldId id="290" r:id="rId8"/>
    <p:sldId id="292" r:id="rId9"/>
    <p:sldId id="293" r:id="rId10"/>
    <p:sldId id="289" r:id="rId11"/>
    <p:sldId id="273" r:id="rId12"/>
    <p:sldId id="294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1" r:id="rId24"/>
    <p:sldId id="270" r:id="rId25"/>
    <p:sldId id="295" r:id="rId26"/>
    <p:sldId id="296" r:id="rId27"/>
    <p:sldId id="297" r:id="rId28"/>
    <p:sldId id="25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1"/>
    <p:restoredTop sz="87891"/>
  </p:normalViewPr>
  <p:slideViewPr>
    <p:cSldViewPr snapToGrid="0" snapToObjects="1">
      <p:cViewPr varScale="1">
        <p:scale>
          <a:sx n="110" d="100"/>
          <a:sy n="110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57241-83DE-4D41-81F9-0B8C8703B17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FB4B4-F02E-AD44-A184-DBE57867C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9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T: transition function between states (conditional probabilities)</a:t>
            </a:r>
          </a:p>
          <a:p>
            <a:r>
              <a:rPr lang="en-US" dirty="0"/>
              <a:t>R: reward function</a:t>
            </a:r>
          </a:p>
          <a:p>
            <a:r>
              <a:rPr lang="en-US" dirty="0"/>
              <a:t>Gamma: discount 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FB4B4-F02E-AD44-A184-DBE57867C1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7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StarCraft succeed so brilliantly where other RTSs did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FB4B4-F02E-AD44-A184-DBE57867C1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8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1FB4B4-F02E-AD44-A184-DBE57867C1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90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17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2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66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8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01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14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42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27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23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2609428-8A04-394C-97A5-7FEC2EA2E98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ACA9D21-26C4-684B-801F-852B7654BA1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y1SJmsRhvM" TargetMode="External"/><Relationship Id="rId2" Type="http://schemas.openxmlformats.org/officeDocument/2006/relationships/hyperlink" Target="https://www.youtube.com/watch?v=A3sYFcJY3l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orch.org/tutorials/intermediate/reinforcement_q_learning.html#dqn-algorithm" TargetMode="External"/><Relationship Id="rId4" Type="http://schemas.openxmlformats.org/officeDocument/2006/relationships/hyperlink" Target="https://www.youtube.com/watch?v=co0SwPWoZh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94449-BF60-4646-ACB1-3B222F666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3224" y="1105351"/>
            <a:ext cx="6353967" cy="3023981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Q-Learning and </a:t>
            </a:r>
            <a:r>
              <a:rPr lang="en-US" sz="4800" dirty="0">
                <a:solidFill>
                  <a:srgbClr val="FFFFFF"/>
                </a:solidFill>
              </a:rPr>
              <a:t>Real-Time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EE68C-0C1C-4D46-A32C-3B850488E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224" y="4297556"/>
            <a:ext cx="6353968" cy="1433391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CSCI 8360 Data Science Practicum</a:t>
            </a:r>
          </a:p>
          <a:p>
            <a:r>
              <a:rPr lang="en-US">
                <a:solidFill>
                  <a:srgbClr val="FFFFFF"/>
                </a:solidFill>
              </a:rPr>
              <a:t>Spring 2021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46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DFD3-0794-A34B-873C-34618E00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C1ED1-4780-C749-B76E-F834512A8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Mountain Car</a:t>
            </a:r>
          </a:p>
          <a:p>
            <a:r>
              <a:rPr lang="en-US" dirty="0"/>
              <a:t>We’d get a Q table that looks something like this</a:t>
            </a:r>
          </a:p>
          <a:p>
            <a:pPr lvl="1"/>
            <a:r>
              <a:rPr lang="en-US" dirty="0"/>
              <a:t>Note the discretization of position and velocity</a:t>
            </a:r>
            <a:br>
              <a:rPr lang="en-US" dirty="0"/>
            </a:br>
            <a:r>
              <a:rPr lang="en-US" dirty="0"/>
              <a:t>into 10 bins</a:t>
            </a:r>
          </a:p>
          <a:p>
            <a:pPr lvl="1"/>
            <a:r>
              <a:rPr lang="en-US" dirty="0"/>
              <a:t>p0 is far left, p9 far right</a:t>
            </a:r>
          </a:p>
          <a:p>
            <a:pPr lvl="1"/>
            <a:r>
              <a:rPr lang="en-US" dirty="0"/>
              <a:t>v0 is not moving, v9 is max velocity (magnitude)</a:t>
            </a:r>
          </a:p>
          <a:p>
            <a:r>
              <a:rPr lang="en-US" dirty="0"/>
              <a:t>After training, values in the table indicate the action</a:t>
            </a:r>
            <a:br>
              <a:rPr lang="en-US" dirty="0"/>
            </a:br>
            <a:r>
              <a:rPr lang="en-US" dirty="0"/>
              <a:t>that should be taken in a given state</a:t>
            </a:r>
          </a:p>
          <a:p>
            <a:pPr lvl="1"/>
            <a:r>
              <a:rPr lang="en-US" dirty="0"/>
              <a:t>Yielded the greatest reward in training</a:t>
            </a:r>
          </a:p>
          <a:p>
            <a:pPr lvl="1"/>
            <a:r>
              <a:rPr lang="en-US" dirty="0"/>
              <a:t>0: move left, 1: do nothing, 2: move right</a:t>
            </a:r>
          </a:p>
          <a:p>
            <a:pPr lvl="1"/>
            <a:endParaRPr lang="en-US" dirty="0"/>
          </a:p>
        </p:txBody>
      </p:sp>
      <p:pic>
        <p:nvPicPr>
          <p:cNvPr id="5" name="Picture 4" descr="Text, table&#10;&#10;Description automatically generated">
            <a:extLst>
              <a:ext uri="{FF2B5EF4-FFF2-40B4-BE49-F238E27FC236}">
                <a16:creationId xmlns:a16="http://schemas.microsoft.com/office/drawing/2014/main" id="{826695C9-D796-4B43-A02C-E6574C61C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635" y="2420497"/>
            <a:ext cx="4183265" cy="400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4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9DDB-C864-ED4E-B319-5B2F6F04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9E0E5-6C7C-0042-B9B5-9EB1042F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84243" cy="4023360"/>
          </a:xfrm>
        </p:spPr>
        <p:txBody>
          <a:bodyPr/>
          <a:lstStyle/>
          <a:p>
            <a:r>
              <a:rPr lang="en-US" dirty="0"/>
              <a:t>Uses a deep neural network</a:t>
            </a:r>
          </a:p>
          <a:p>
            <a:pPr lvl="1"/>
            <a:r>
              <a:rPr lang="en-US" dirty="0"/>
              <a:t>Aka, universal function approximator</a:t>
            </a:r>
          </a:p>
          <a:p>
            <a:r>
              <a:rPr lang="en-US" dirty="0"/>
              <a:t>Also addresses the problem of continuous state values</a:t>
            </a:r>
          </a:p>
          <a:p>
            <a:r>
              <a:rPr lang="en-US" dirty="0"/>
              <a:t>Input: state</a:t>
            </a:r>
          </a:p>
          <a:p>
            <a:r>
              <a:rPr lang="en-US" dirty="0"/>
              <a:t>Output: action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CB8B7-3242-404D-8A87-63B9B826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372" y="2419108"/>
            <a:ext cx="6402066" cy="34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5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D95CE0-2227-1C44-8937-3F0CD5AE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For Questions</a:t>
            </a:r>
          </a:p>
        </p:txBody>
      </p:sp>
    </p:spTree>
    <p:extLst>
      <p:ext uri="{BB962C8B-B14F-4D97-AF65-F5344CB8AC3E}">
        <p14:creationId xmlns:p14="http://schemas.microsoft.com/office/powerpoint/2010/main" val="3034869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3260C4-5232-8442-82B9-BF86ACCE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Strategy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3448ED-1FA3-6842-BC56-87819AA1AE5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07FDB-8799-764E-B667-66ABC06BF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34400" y="4960138"/>
            <a:ext cx="3200400" cy="1463040"/>
          </a:xfrm>
        </p:spPr>
        <p:txBody>
          <a:bodyPr/>
          <a:lstStyle/>
          <a:p>
            <a:r>
              <a:rPr lang="en-US" dirty="0"/>
              <a:t>RL in video games</a:t>
            </a:r>
          </a:p>
        </p:txBody>
      </p:sp>
      <p:pic>
        <p:nvPicPr>
          <p:cNvPr id="1026" name="Picture 2" descr="Ii GIFs - Get the best GIF on GIPHY">
            <a:extLst>
              <a:ext uri="{FF2B5EF4-FFF2-40B4-BE49-F238E27FC236}">
                <a16:creationId xmlns:a16="http://schemas.microsoft.com/office/drawing/2014/main" id="{97BCD3E3-BEF8-BC4B-9507-8DEC7F8F4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17"/>
          <a:stretch/>
        </p:blipFill>
        <p:spPr bwMode="auto">
          <a:xfrm>
            <a:off x="0" y="-1"/>
            <a:ext cx="1218895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1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9BE2A9-1F6E-884F-BE15-22B28B68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039A6-AC00-9F44-85FB-B88424DE5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you heard of “real-time strategy” in the context of video games?</a:t>
            </a:r>
          </a:p>
          <a:p>
            <a:endParaRPr lang="en-US" dirty="0"/>
          </a:p>
          <a:p>
            <a:r>
              <a:rPr lang="en-US" dirty="0"/>
              <a:t>Have you heard of StarCraft (or StarCraft II)?</a:t>
            </a:r>
          </a:p>
        </p:txBody>
      </p:sp>
    </p:spTree>
    <p:extLst>
      <p:ext uri="{BB962C8B-B14F-4D97-AF65-F5344CB8AC3E}">
        <p14:creationId xmlns:p14="http://schemas.microsoft.com/office/powerpoint/2010/main" val="2450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4FF2-E643-024B-AED6-20AB5A8C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E6B86-E89B-9748-B41C-5520F80C7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81914"/>
          </a:xfrm>
        </p:spPr>
        <p:txBody>
          <a:bodyPr/>
          <a:lstStyle/>
          <a:p>
            <a:r>
              <a:rPr lang="en-US" dirty="0"/>
              <a:t>Real-time Strategy (RTS)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9B9B92-0B68-4346-82CB-CE079F71BCC2}"/>
              </a:ext>
            </a:extLst>
          </p:cNvPr>
          <p:cNvSpPr txBox="1">
            <a:spLocks/>
          </p:cNvSpPr>
          <p:nvPr/>
        </p:nvSpPr>
        <p:spPr>
          <a:xfrm>
            <a:off x="1024127" y="2767913"/>
            <a:ext cx="5071873" cy="374409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Real-time</a:t>
            </a:r>
          </a:p>
          <a:p>
            <a:pPr lvl="1"/>
            <a:r>
              <a:rPr lang="en-US" dirty="0"/>
              <a:t>As opposed to turn-based</a:t>
            </a:r>
          </a:p>
          <a:p>
            <a:pPr lvl="1"/>
            <a:r>
              <a:rPr lang="en-US" dirty="0"/>
              <a:t>Time moves forward continuously, without human input (i.e., if you take no action, your in-game avatar will take no action; there’s often no option for ”pausing”)</a:t>
            </a:r>
          </a:p>
          <a:p>
            <a:pPr lvl="1"/>
            <a:r>
              <a:rPr lang="en-US" dirty="0"/>
              <a:t>First coined to describe </a:t>
            </a:r>
            <a:r>
              <a:rPr lang="en-US" i="1" dirty="0"/>
              <a:t>Dune II </a:t>
            </a:r>
            <a:r>
              <a:rPr lang="en-US" dirty="0"/>
              <a:t>in early 1990s</a:t>
            </a:r>
          </a:p>
          <a:p>
            <a:pPr lvl="1"/>
            <a:r>
              <a:rPr lang="en-US" dirty="0"/>
              <a:t>Really came of age in the late 1990s with </a:t>
            </a:r>
            <a:r>
              <a:rPr lang="en-US" i="1" dirty="0"/>
              <a:t>Red Alert</a:t>
            </a:r>
            <a:r>
              <a:rPr lang="en-US" dirty="0"/>
              <a:t>, </a:t>
            </a:r>
            <a:r>
              <a:rPr lang="en-US" i="1" dirty="0" err="1"/>
              <a:t>WarCraft</a:t>
            </a:r>
            <a:r>
              <a:rPr lang="en-US" dirty="0"/>
              <a:t>, and </a:t>
            </a:r>
            <a:r>
              <a:rPr lang="en-US" i="1" dirty="0"/>
              <a:t>StarCraft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B83CD4-4A28-6E44-B1A8-10D58062199D}"/>
              </a:ext>
            </a:extLst>
          </p:cNvPr>
          <p:cNvSpPr txBox="1">
            <a:spLocks/>
          </p:cNvSpPr>
          <p:nvPr/>
        </p:nvSpPr>
        <p:spPr>
          <a:xfrm>
            <a:off x="6096000" y="2767912"/>
            <a:ext cx="4919472" cy="345577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Strategy</a:t>
            </a:r>
          </a:p>
          <a:p>
            <a:pPr lvl="1"/>
            <a:r>
              <a:rPr lang="en-US" dirty="0"/>
              <a:t>Management of limited resources (including time!)</a:t>
            </a:r>
          </a:p>
          <a:p>
            <a:pPr lvl="1"/>
            <a:r>
              <a:rPr lang="en-US" dirty="0"/>
              <a:t>Exploitation vs exploration</a:t>
            </a:r>
          </a:p>
          <a:p>
            <a:pPr lvl="1"/>
            <a:r>
              <a:rPr lang="en-US" dirty="0"/>
              <a:t>Can involve not just military strategy (army composition, unit production, attack vs defense strategies) but also diplomacy, propaganda, economics, culture, or religion</a:t>
            </a:r>
          </a:p>
          <a:p>
            <a:pPr lvl="1"/>
            <a:r>
              <a:rPr lang="en-US" dirty="0"/>
              <a:t>Video games like </a:t>
            </a:r>
            <a:r>
              <a:rPr lang="en-US" i="1" dirty="0"/>
              <a:t>Civilization</a:t>
            </a:r>
            <a:r>
              <a:rPr lang="en-US" dirty="0"/>
              <a:t> or board games like </a:t>
            </a:r>
            <a:r>
              <a:rPr lang="en-US" i="1" dirty="0"/>
              <a:t>Risk</a:t>
            </a:r>
            <a:r>
              <a:rPr lang="en-US" dirty="0"/>
              <a:t> and </a:t>
            </a:r>
            <a:r>
              <a:rPr lang="en-US" i="1" dirty="0"/>
              <a:t>Settlers of Catan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4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3781-94CB-B34C-826D-87B759B2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A163-3047-A04B-94B6-51C696BD4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31579" cy="4023360"/>
          </a:xfrm>
        </p:spPr>
        <p:txBody>
          <a:bodyPr/>
          <a:lstStyle/>
          <a:p>
            <a:r>
              <a:rPr lang="en-US" dirty="0"/>
              <a:t>StarCraft II</a:t>
            </a:r>
          </a:p>
          <a:p>
            <a:pPr lvl="1"/>
            <a:r>
              <a:rPr lang="en-US" dirty="0"/>
              <a:t>Released in three phases: 2010, 2013, and 2015</a:t>
            </a:r>
          </a:p>
          <a:p>
            <a:pPr lvl="1"/>
            <a:r>
              <a:rPr lang="en-US" dirty="0"/>
              <a:t>Sequel to 1998 </a:t>
            </a:r>
            <a:r>
              <a:rPr lang="en-US" i="1" dirty="0"/>
              <a:t>StarCraft</a:t>
            </a:r>
            <a:r>
              <a:rPr lang="en-US" dirty="0"/>
              <a:t> original and </a:t>
            </a:r>
            <a:r>
              <a:rPr lang="en-US" i="1" dirty="0"/>
              <a:t>Brood War</a:t>
            </a:r>
            <a:r>
              <a:rPr lang="en-US" dirty="0"/>
              <a:t> expansion</a:t>
            </a:r>
          </a:p>
          <a:p>
            <a:pPr lvl="1"/>
            <a:endParaRPr lang="en-US" dirty="0"/>
          </a:p>
          <a:p>
            <a:r>
              <a:rPr lang="en-US" dirty="0"/>
              <a:t>Interstellar war between three factions</a:t>
            </a:r>
          </a:p>
          <a:p>
            <a:pPr lvl="1"/>
            <a:r>
              <a:rPr lang="en-US" dirty="0"/>
              <a:t>Terrans (humans)</a:t>
            </a:r>
          </a:p>
          <a:p>
            <a:pPr lvl="1"/>
            <a:r>
              <a:rPr lang="en-US" dirty="0" err="1"/>
              <a:t>Protoss</a:t>
            </a:r>
            <a:r>
              <a:rPr lang="en-US" dirty="0"/>
              <a:t> (aliens)</a:t>
            </a:r>
          </a:p>
          <a:p>
            <a:pPr lvl="1"/>
            <a:r>
              <a:rPr lang="en-US" dirty="0" err="1"/>
              <a:t>Zerg</a:t>
            </a:r>
            <a:r>
              <a:rPr lang="en-US" dirty="0"/>
              <a:t> (aliens)</a:t>
            </a:r>
          </a:p>
        </p:txBody>
      </p:sp>
      <p:pic>
        <p:nvPicPr>
          <p:cNvPr id="2050" name="Picture 2" descr="StarCraft II Update - October 15, 2020 — StarCraft II — Blizzard News">
            <a:extLst>
              <a:ext uri="{FF2B5EF4-FFF2-40B4-BE49-F238E27FC236}">
                <a16:creationId xmlns:a16="http://schemas.microsoft.com/office/drawing/2014/main" id="{D6FABA22-E9F9-FF46-9386-7A0938FE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84" y="939608"/>
            <a:ext cx="5049794" cy="252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arCraft (video game) - Wikipedia">
            <a:extLst>
              <a:ext uri="{FF2B5EF4-FFF2-40B4-BE49-F238E27FC236}">
                <a16:creationId xmlns:a16="http://schemas.microsoft.com/office/drawing/2014/main" id="{DD9879E5-E98A-354D-A2A5-A621919D5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84" y="3579175"/>
            <a:ext cx="2446628" cy="308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box art of StarCraft: Brood War">
            <a:extLst>
              <a:ext uri="{FF2B5EF4-FFF2-40B4-BE49-F238E27FC236}">
                <a16:creationId xmlns:a16="http://schemas.microsoft.com/office/drawing/2014/main" id="{064FBEBA-C1C9-7940-923A-C606C7CAB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088" y="3579174"/>
            <a:ext cx="2569490" cy="308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9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BBB8-5620-7249-A52C-A58B26CA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of StarCraft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6003-C4E4-1D48-A97C-734CB7DFF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StarCraft featured three </a:t>
            </a:r>
            <a:r>
              <a:rPr lang="en-US" sz="1800" b="1" dirty="0"/>
              <a:t>wholly and distinctly unique factions </a:t>
            </a:r>
            <a:r>
              <a:rPr lang="en-US" sz="1800" dirty="0"/>
              <a:t>with their own strengths and weaknesses</a:t>
            </a:r>
          </a:p>
        </p:txBody>
      </p:sp>
      <p:pic>
        <p:nvPicPr>
          <p:cNvPr id="3074" name="Picture 2" descr="Starcraft Science - Who's the Best? Terran? Zerg? Protoss? - YouTube">
            <a:extLst>
              <a:ext uri="{FF2B5EF4-FFF2-40B4-BE49-F238E27FC236}">
                <a16:creationId xmlns:a16="http://schemas.microsoft.com/office/drawing/2014/main" id="{3C8AAE17-1D62-554B-90F2-16E3C9391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4" b="21216"/>
          <a:stretch/>
        </p:blipFill>
        <p:spPr bwMode="auto">
          <a:xfrm>
            <a:off x="2130070" y="2607274"/>
            <a:ext cx="7931860" cy="41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47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arCraft: Remastered Terran - All Units and Spells - YouTube">
            <a:extLst>
              <a:ext uri="{FF2B5EF4-FFF2-40B4-BE49-F238E27FC236}">
                <a16:creationId xmlns:a16="http://schemas.microsoft.com/office/drawing/2014/main" id="{3F245F6C-6341-A140-B68C-88945E9C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347B95-5CD6-E440-B676-0F884CF9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369F1-5E0D-A740-A79E-2F89E778E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B1F8DE-DEF1-BE48-B026-C10F165A06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Mobile and adaptable</a:t>
            </a:r>
          </a:p>
          <a:p>
            <a:r>
              <a:rPr lang="en-US" dirty="0"/>
              <a:t>Excel at trench warfare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258C32-2928-E846-9F5C-0980B0B6A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94AFB9-5401-4949-92A3-8A71684F78B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Tend to break when bent</a:t>
            </a:r>
          </a:p>
        </p:txBody>
      </p:sp>
    </p:spTree>
    <p:extLst>
      <p:ext uri="{BB962C8B-B14F-4D97-AF65-F5344CB8AC3E}">
        <p14:creationId xmlns:p14="http://schemas.microsoft.com/office/powerpoint/2010/main" val="261598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D wallpaper: victory, starcraft, blade, strategy, protoss, remastered |  Wallpaper Flare">
            <a:extLst>
              <a:ext uri="{FF2B5EF4-FFF2-40B4-BE49-F238E27FC236}">
                <a16:creationId xmlns:a16="http://schemas.microsoft.com/office/drawing/2014/main" id="{7E9765F0-7EBD-7A42-A010-1D477B24A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222E3-232F-174C-92A8-0138F068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936AD-F0E7-D048-B359-5312555D0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55F6C-49F0-574E-9D7C-3FD8F470EC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Hyper-advanced technology</a:t>
            </a:r>
          </a:p>
          <a:p>
            <a:r>
              <a:rPr lang="en-US" dirty="0"/>
              <a:t>All units have heavy shielding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5F0F17-99BB-F341-9030-4DF455AEF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472AC-5931-1E44-A087-37C3F875AE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Incredibly expensive</a:t>
            </a:r>
          </a:p>
        </p:txBody>
      </p:sp>
    </p:spTree>
    <p:extLst>
      <p:ext uri="{BB962C8B-B14F-4D97-AF65-F5344CB8AC3E}">
        <p14:creationId xmlns:p14="http://schemas.microsoft.com/office/powerpoint/2010/main" val="83621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5694-D7B5-E343-884D-239EB75D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Value-Based Methods for 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A5A6BD-22C1-8D46-B6DE-4B53D6E4A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982758"/>
                <a:ext cx="5524733" cy="3326601"/>
              </a:xfrm>
            </p:spPr>
            <p:txBody>
              <a:bodyPr/>
              <a:lstStyle/>
              <a:p>
                <a:r>
                  <a:rPr lang="en-US" dirty="0"/>
                  <a:t>Find the optimal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in state </a:t>
                </a:r>
                <a:r>
                  <a:rPr lang="en-US" i="1" dirty="0"/>
                  <a:t>s</a:t>
                </a:r>
                <a:r>
                  <a:rPr lang="en-US" dirty="0"/>
                  <a:t> over all possible actions </a:t>
                </a:r>
                <a:r>
                  <a:rPr lang="en-US" i="1" dirty="0"/>
                  <a:t>A</a:t>
                </a:r>
              </a:p>
              <a:p>
                <a:endParaRPr lang="en-US" dirty="0"/>
              </a:p>
              <a:p>
                <a:r>
                  <a:rPr lang="en-US" dirty="0"/>
                  <a:t>What is Q?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A5A6BD-22C1-8D46-B6DE-4B53D6E4A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982758"/>
                <a:ext cx="5524733" cy="3326601"/>
              </a:xfrm>
              <a:blipFill>
                <a:blip r:embed="rId3"/>
                <a:stretch>
                  <a:fillRect l="-459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4E466094-8050-2940-8629-C010CD70B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61" y="1483142"/>
            <a:ext cx="5643139" cy="5374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4ED50-E8F3-3E46-8F74-0EBD5D7B2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64" y="2084832"/>
            <a:ext cx="47498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70C520-6F41-7745-8DDE-6EABFAAF6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86" y="5045793"/>
            <a:ext cx="7329910" cy="65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3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allpaper monster, mouth, starcraft, zerg, Zerg, StarCraft, strategy,  remastered images for desktop, section игры - download">
            <a:extLst>
              <a:ext uri="{FF2B5EF4-FFF2-40B4-BE49-F238E27FC236}">
                <a16:creationId xmlns:a16="http://schemas.microsoft.com/office/drawing/2014/main" id="{A27BB69B-1FFC-3F46-8436-ECB3B37C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-1"/>
            <a:ext cx="12195175" cy="778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EFF26B-6DC7-1B4B-90D4-A37DDBB0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1EC68-3398-5742-9EBC-DED1748AF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69A6E-1A0A-154B-8588-3EA196C7D3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Cheap units swarm and overwhelm in sheer numbers</a:t>
            </a:r>
          </a:p>
          <a:p>
            <a:r>
              <a:rPr lang="en-US" dirty="0"/>
              <a:t>Subtle battlefield control abilities that can shift the tide of war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3BC87-71A6-E24F-B85D-A30B1E700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8E6DDF-F87B-D94A-84D6-78554C1B9D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Requires heavy “micromanagement”</a:t>
            </a:r>
          </a:p>
        </p:txBody>
      </p:sp>
    </p:spTree>
    <p:extLst>
      <p:ext uri="{BB962C8B-B14F-4D97-AF65-F5344CB8AC3E}">
        <p14:creationId xmlns:p14="http://schemas.microsoft.com/office/powerpoint/2010/main" val="206039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013F8F-AA0F-1840-878D-D1F7AFFF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4CCD60-5584-3B49-962D-198F2569D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977559" cy="4023360"/>
          </a:xfrm>
        </p:spPr>
        <p:txBody>
          <a:bodyPr/>
          <a:lstStyle/>
          <a:p>
            <a:r>
              <a:rPr lang="en-US" dirty="0"/>
              <a:t>Two main resources / currencies</a:t>
            </a:r>
          </a:p>
          <a:p>
            <a:r>
              <a:rPr lang="en-US" dirty="0"/>
              <a:t>Minerals</a:t>
            </a:r>
          </a:p>
          <a:p>
            <a:pPr lvl="1"/>
            <a:r>
              <a:rPr lang="en-US" dirty="0"/>
              <a:t>Appear in “fields”</a:t>
            </a:r>
          </a:p>
          <a:p>
            <a:pPr lvl="1"/>
            <a:r>
              <a:rPr lang="en-US" dirty="0"/>
              <a:t>Can have lots of workers mine them simultaneously</a:t>
            </a:r>
          </a:p>
          <a:p>
            <a:pPr lvl="1"/>
            <a:r>
              <a:rPr lang="en-US" dirty="0"/>
              <a:t>Used for building the basic units of all three factions</a:t>
            </a:r>
          </a:p>
          <a:p>
            <a:pPr lvl="1"/>
            <a:endParaRPr lang="en-US" dirty="0"/>
          </a:p>
          <a:p>
            <a:r>
              <a:rPr lang="en-US" dirty="0" err="1"/>
              <a:t>Vespene</a:t>
            </a:r>
            <a:r>
              <a:rPr lang="en-US" dirty="0"/>
              <a:t> gas</a:t>
            </a:r>
          </a:p>
          <a:p>
            <a:pPr lvl="1"/>
            <a:r>
              <a:rPr lang="en-US" dirty="0"/>
              <a:t>Must be extracted from geysers</a:t>
            </a:r>
          </a:p>
          <a:p>
            <a:pPr lvl="1"/>
            <a:r>
              <a:rPr lang="en-US" dirty="0"/>
              <a:t>Can only have 1 worker inside a geyser at a time</a:t>
            </a:r>
          </a:p>
          <a:p>
            <a:pPr lvl="1"/>
            <a:r>
              <a:rPr lang="en-US" dirty="0"/>
              <a:t>Needed for the upper-tier / advanced units of all three factions (especially </a:t>
            </a:r>
            <a:r>
              <a:rPr lang="en-US" dirty="0" err="1"/>
              <a:t>Protoss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172" name="Picture 4" descr="Vespene gas | StarCraft Wiki | Fandom">
            <a:extLst>
              <a:ext uri="{FF2B5EF4-FFF2-40B4-BE49-F238E27FC236}">
                <a16:creationId xmlns:a16="http://schemas.microsoft.com/office/drawing/2014/main" id="{A17964B7-19CD-4E42-B32C-47ED608B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811" y="3633216"/>
            <a:ext cx="2844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inerals | StarCraft Wiki | Fandom">
            <a:extLst>
              <a:ext uri="{FF2B5EF4-FFF2-40B4-BE49-F238E27FC236}">
                <a16:creationId xmlns:a16="http://schemas.microsoft.com/office/drawing/2014/main" id="{CEADF780-802C-B44E-8C35-1212AC4E9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811" y="381000"/>
            <a:ext cx="2844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17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B61F-F5B2-DF42-9C88-7DF805A5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Strategy (“Macro”)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8ACF-43DC-4442-881F-A1BA4278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1167871" cy="4572000"/>
          </a:xfrm>
        </p:spPr>
        <p:txBody>
          <a:bodyPr>
            <a:normAutofit fontScale="92500"/>
          </a:bodyPr>
          <a:lstStyle/>
          <a:p>
            <a:r>
              <a:rPr lang="en-US" dirty="0"/>
              <a:t>Gather resources</a:t>
            </a:r>
          </a:p>
          <a:p>
            <a:pPr lvl="1"/>
            <a:r>
              <a:rPr lang="en-US" dirty="0"/>
              <a:t>Basic workers gather minerals and </a:t>
            </a:r>
            <a:r>
              <a:rPr lang="en-US" dirty="0" err="1"/>
              <a:t>vespene</a:t>
            </a:r>
            <a:endParaRPr lang="en-US" dirty="0"/>
          </a:p>
          <a:p>
            <a:r>
              <a:rPr lang="en-US" dirty="0"/>
              <a:t>Construct buildings</a:t>
            </a:r>
          </a:p>
          <a:p>
            <a:pPr lvl="1"/>
            <a:r>
              <a:rPr lang="en-US" dirty="0"/>
              <a:t>Unlocks construction of other buildings and new units</a:t>
            </a:r>
          </a:p>
          <a:p>
            <a:pPr lvl="1"/>
            <a:r>
              <a:rPr lang="en-US" dirty="0"/>
              <a:t>Some buildings have defensive capabilities (turrets, pillboxes)</a:t>
            </a:r>
          </a:p>
          <a:p>
            <a:pPr lvl="1"/>
            <a:r>
              <a:rPr lang="en-US" dirty="0"/>
              <a:t>May include expanding to new resource locations to increase rate of income and/or seize certain strategic areas of the map</a:t>
            </a:r>
          </a:p>
          <a:p>
            <a:r>
              <a:rPr lang="en-US" dirty="0"/>
              <a:t>Build units</a:t>
            </a:r>
          </a:p>
          <a:p>
            <a:pPr lvl="1"/>
            <a:r>
              <a:rPr lang="en-US" dirty="0"/>
              <a:t>Both for defense and attack</a:t>
            </a:r>
          </a:p>
          <a:p>
            <a:pPr lvl="1"/>
            <a:r>
              <a:rPr lang="en-US" dirty="0"/>
              <a:t>Want a well-balanced force (air and ground)</a:t>
            </a:r>
          </a:p>
          <a:p>
            <a:pPr lvl="1"/>
            <a:r>
              <a:rPr lang="en-US" dirty="0"/>
              <a:t>Also want it as fast as possible and as powerful as possible (advanced units, lots of upgrades)</a:t>
            </a:r>
          </a:p>
          <a:p>
            <a:r>
              <a:rPr lang="en-US" dirty="0"/>
              <a:t>Attack / defend until only one player remains</a:t>
            </a:r>
          </a:p>
          <a:p>
            <a:pPr lvl="1"/>
            <a:r>
              <a:rPr lang="en-US" dirty="0"/>
              <a:t>Attacks can be well-planned massive sieges or fast hit-and-run raids</a:t>
            </a:r>
          </a:p>
          <a:p>
            <a:pPr lvl="1"/>
            <a:r>
              <a:rPr lang="en-US" dirty="0"/>
              <a:t>Wait to build up sizeable army, or attack fast (called “rushing”) and knock out opponent before they mount a defense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9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B61F-F5B2-DF42-9C88-7DF805A5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88ACF-43DC-4442-881F-A1BA4278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860036" cy="4023360"/>
          </a:xfrm>
        </p:spPr>
        <p:txBody>
          <a:bodyPr/>
          <a:lstStyle/>
          <a:p>
            <a:r>
              <a:rPr lang="en-US" dirty="0"/>
              <a:t>Unit production</a:t>
            </a:r>
          </a:p>
          <a:p>
            <a:pPr lvl="1"/>
            <a:r>
              <a:rPr lang="en-US" dirty="0"/>
              <a:t>Build the less powerful unit now, or save up for the more expensive one later?</a:t>
            </a:r>
          </a:p>
          <a:p>
            <a:pPr lvl="1"/>
            <a:r>
              <a:rPr lang="en-US" dirty="0"/>
              <a:t>Build more units, or upgrade current ones?</a:t>
            </a:r>
          </a:p>
          <a:p>
            <a:pPr lvl="1"/>
            <a:r>
              <a:rPr lang="en-US" dirty="0"/>
              <a:t>Research new abilities / units or build more of current ones?</a:t>
            </a:r>
          </a:p>
          <a:p>
            <a:r>
              <a:rPr lang="en-US" dirty="0"/>
              <a:t>Exploration vs Exploitation</a:t>
            </a:r>
          </a:p>
          <a:p>
            <a:pPr lvl="1"/>
            <a:r>
              <a:rPr lang="en-US" dirty="0"/>
              <a:t>Expand to a new site (more minerals + </a:t>
            </a:r>
            <a:r>
              <a:rPr lang="en-US" dirty="0" err="1"/>
              <a:t>vespene</a:t>
            </a:r>
            <a:r>
              <a:rPr lang="en-US" dirty="0"/>
              <a:t>) or focus on defending current base?</a:t>
            </a:r>
          </a:p>
          <a:p>
            <a:pPr lvl="1"/>
            <a:r>
              <a:rPr lang="en-US" dirty="0"/>
              <a:t>Attack enemy or grow army?</a:t>
            </a:r>
          </a:p>
          <a:p>
            <a:pPr lvl="1"/>
            <a:r>
              <a:rPr lang="en-US" dirty="0"/>
              <a:t>Post units at strategic chokepoints on map or focus on base defense?</a:t>
            </a:r>
          </a:p>
          <a:p>
            <a:endParaRPr lang="en-US" dirty="0"/>
          </a:p>
        </p:txBody>
      </p:sp>
      <p:pic>
        <p:nvPicPr>
          <p:cNvPr id="8194" name="Picture 2" descr="Starcraft 2 GIFs - Get the best GIF on GIPHY">
            <a:extLst>
              <a:ext uri="{FF2B5EF4-FFF2-40B4-BE49-F238E27FC236}">
                <a16:creationId xmlns:a16="http://schemas.microsoft.com/office/drawing/2014/main" id="{D3CAD8A5-0D82-F941-88EF-998A3FE06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2286000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hao Games — A while ago I had an Idea for a starcraft-esque...">
            <a:extLst>
              <a:ext uri="{FF2B5EF4-FFF2-40B4-BE49-F238E27FC236}">
                <a16:creationId xmlns:a16="http://schemas.microsoft.com/office/drawing/2014/main" id="{E58726FD-0E32-3341-B2FF-88E7CE37F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77" y="2084832"/>
            <a:ext cx="6325973" cy="379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8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A98B-2556-C14A-BCB6-F9B4C5F9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Difficulty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59C45-FDF2-CC49-AF06-C1A6F04A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5720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Steep</a:t>
            </a:r>
          </a:p>
          <a:p>
            <a:pPr lvl="1"/>
            <a:r>
              <a:rPr lang="en-US" dirty="0"/>
              <a:t>For new players: relatively straightforward to get started</a:t>
            </a:r>
          </a:p>
          <a:p>
            <a:pPr lvl="1"/>
            <a:r>
              <a:rPr lang="en-US" dirty="0"/>
              <a:t>For experts: very, very long and steep climb to the top</a:t>
            </a:r>
          </a:p>
          <a:p>
            <a:r>
              <a:rPr lang="en-US" dirty="0"/>
              <a:t>Action space is </a:t>
            </a:r>
            <a:r>
              <a:rPr lang="en-US" i="1" dirty="0"/>
              <a:t>effectively</a:t>
            </a:r>
            <a:r>
              <a:rPr lang="en-US" dirty="0"/>
              <a:t> infinite</a:t>
            </a:r>
          </a:p>
          <a:p>
            <a:pPr lvl="1"/>
            <a:r>
              <a:rPr lang="en-US" dirty="0"/>
              <a:t>Any number of actions you could take at any moment (Build? Mine? Upgrade? Research? Scout? Attack? Defend?)</a:t>
            </a:r>
          </a:p>
          <a:p>
            <a:r>
              <a:rPr lang="en-US" dirty="0"/>
              <a:t>Relatively long game duration dilutes effects of reward on any specific action</a:t>
            </a:r>
          </a:p>
          <a:p>
            <a:pPr lvl="1"/>
            <a:r>
              <a:rPr lang="en-US" dirty="0"/>
              <a:t>1v1 games can be as quick as 2-3 minutes, but can go much longer between well-matched players </a:t>
            </a:r>
          </a:p>
          <a:p>
            <a:pPr lvl="1"/>
            <a:r>
              <a:rPr lang="en-US" dirty="0"/>
              <a:t>FFA (free for all) with 3+ players can last hours</a:t>
            </a:r>
          </a:p>
          <a:p>
            <a:r>
              <a:rPr lang="en-US" dirty="0"/>
              <a:t>Constant evaluation and re-evaluation of trade-offs</a:t>
            </a:r>
          </a:p>
          <a:p>
            <a:pPr lvl="1"/>
            <a:r>
              <a:rPr lang="en-US" dirty="0"/>
              <a:t>Game conditions are partially-observable (“fog of war”) so best course of action is not always clear</a:t>
            </a:r>
          </a:p>
          <a:p>
            <a:pPr lvl="1"/>
            <a:r>
              <a:rPr lang="en-US" dirty="0"/>
              <a:t>Often hedging one’s bets by pursuing multiple strategies, though this also dilutes effect of any one</a:t>
            </a:r>
          </a:p>
          <a:p>
            <a:r>
              <a:rPr lang="en-US" dirty="0"/>
              <a:t>Factions are unique, but each has a counter for any strategy the others use</a:t>
            </a:r>
          </a:p>
          <a:p>
            <a:pPr lvl="1"/>
            <a:r>
              <a:rPr lang="en-US" dirty="0"/>
              <a:t>Requires scouting, resource management, and prioritization to effectively counter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6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D9D-77EF-724E-B095-8862CD6A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65870-1088-2144-94B9-EA065C3C6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DeepMind (creators of </a:t>
            </a:r>
            <a:r>
              <a:rPr lang="en-US" dirty="0" err="1"/>
              <a:t>AlphaStar</a:t>
            </a:r>
            <a:r>
              <a:rPr lang="en-US" dirty="0"/>
              <a:t> StarCraft II RL bot) created SC2 “mini game” environments for narrow subtasks of SC2</a:t>
            </a:r>
          </a:p>
          <a:p>
            <a:r>
              <a:rPr lang="en-US" dirty="0"/>
              <a:t>Examples include:</a:t>
            </a:r>
          </a:p>
          <a:p>
            <a:pPr lvl="1"/>
            <a:r>
              <a:rPr lang="en-US" dirty="0"/>
              <a:t>Build Marines (basic Terran unit)</a:t>
            </a:r>
          </a:p>
          <a:p>
            <a:pPr lvl="1"/>
            <a:r>
              <a:rPr lang="en-US" dirty="0"/>
              <a:t>Collect minerals and gas</a:t>
            </a:r>
          </a:p>
          <a:p>
            <a:pPr lvl="1"/>
            <a:r>
              <a:rPr lang="en-US" dirty="0"/>
              <a:t>Defeat Roaches (pernicious </a:t>
            </a:r>
            <a:r>
              <a:rPr lang="en-US" dirty="0" err="1"/>
              <a:t>Zerg</a:t>
            </a:r>
            <a:r>
              <a:rPr lang="en-US" dirty="0"/>
              <a:t> unit)</a:t>
            </a:r>
          </a:p>
          <a:p>
            <a:pPr lvl="1"/>
            <a:r>
              <a:rPr lang="en-US" dirty="0"/>
              <a:t>Defeat Zerglings and </a:t>
            </a:r>
            <a:r>
              <a:rPr lang="en-US" dirty="0" err="1"/>
              <a:t>Banelings</a:t>
            </a:r>
            <a:r>
              <a:rPr lang="en-US" dirty="0"/>
              <a:t> (core of </a:t>
            </a:r>
            <a:r>
              <a:rPr lang="en-US" dirty="0" err="1"/>
              <a:t>Zerg</a:t>
            </a:r>
            <a:r>
              <a:rPr lang="en-US" dirty="0"/>
              <a:t> overwhelm tactics)</a:t>
            </a:r>
          </a:p>
          <a:p>
            <a:pPr lvl="1"/>
            <a:r>
              <a:rPr lang="en-US" dirty="0"/>
              <a:t>Move to beacon</a:t>
            </a:r>
          </a:p>
          <a:p>
            <a:pPr lvl="1"/>
            <a:r>
              <a:rPr lang="en-US" dirty="0"/>
              <a:t>Find and defeat Zerglings</a:t>
            </a:r>
          </a:p>
        </p:txBody>
      </p:sp>
    </p:spTree>
    <p:extLst>
      <p:ext uri="{BB962C8B-B14F-4D97-AF65-F5344CB8AC3E}">
        <p14:creationId xmlns:p14="http://schemas.microsoft.com/office/powerpoint/2010/main" val="26757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7D3E-8C20-1440-A2A8-5CCECA24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6EBD0-7A21-5940-89C4-688421149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on </a:t>
            </a:r>
            <a:r>
              <a:rPr lang="en-US" b="1" dirty="0"/>
              <a:t>Thursday, April 1</a:t>
            </a:r>
            <a:r>
              <a:rPr lang="en-US" dirty="0"/>
              <a:t> (I promise that’s not a harbinger of anything)</a:t>
            </a:r>
          </a:p>
          <a:p>
            <a:pPr lvl="1"/>
            <a:r>
              <a:rPr lang="en-US" dirty="0"/>
              <a:t>More details to come</a:t>
            </a:r>
          </a:p>
          <a:p>
            <a:endParaRPr lang="en-US" dirty="0"/>
          </a:p>
          <a:p>
            <a:r>
              <a:rPr lang="en-US" dirty="0"/>
              <a:t>In other news:</a:t>
            </a:r>
          </a:p>
          <a:p>
            <a:pPr lvl="1"/>
            <a:r>
              <a:rPr lang="en-US" dirty="0"/>
              <a:t>P2 peer reviews are due </a:t>
            </a:r>
            <a:r>
              <a:rPr lang="en-US" b="1" dirty="0"/>
              <a:t>Tuesday, March 30</a:t>
            </a:r>
          </a:p>
          <a:p>
            <a:pPr lvl="1"/>
            <a:r>
              <a:rPr lang="en-US" dirty="0"/>
              <a:t>P2 Lightning Talks are on </a:t>
            </a:r>
            <a:r>
              <a:rPr lang="en-US" b="1" dirty="0"/>
              <a:t>Wednesday, March 31</a:t>
            </a:r>
            <a:r>
              <a:rPr lang="en-US" dirty="0"/>
              <a:t> (same format as P1)</a:t>
            </a:r>
          </a:p>
          <a:p>
            <a:pPr lvl="1"/>
            <a:r>
              <a:rPr lang="en-US" dirty="0"/>
              <a:t>If anyone needs anything, please let me know</a:t>
            </a:r>
          </a:p>
        </p:txBody>
      </p:sp>
    </p:spTree>
    <p:extLst>
      <p:ext uri="{BB962C8B-B14F-4D97-AF65-F5344CB8AC3E}">
        <p14:creationId xmlns:p14="http://schemas.microsoft.com/office/powerpoint/2010/main" val="39194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171B-30DE-484E-92CB-641A0ADE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15362" name="Picture 2" descr="I have questions Memes">
            <a:extLst>
              <a:ext uri="{FF2B5EF4-FFF2-40B4-BE49-F238E27FC236}">
                <a16:creationId xmlns:a16="http://schemas.microsoft.com/office/drawing/2014/main" id="{B441F1D6-E859-8D4B-A3C2-10B5C58C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854" y="1632029"/>
            <a:ext cx="4140291" cy="507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388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6833-0721-3847-8AE2-D66C0530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2E1A-2C0E-BC4C-BA48-FA7663DFD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Q-Learning for Game Play </a:t>
            </a:r>
            <a:r>
              <a:rPr lang="en-US" dirty="0">
                <a:hlinkClick r:id="rId2"/>
              </a:rPr>
              <a:t>https://www.youtube.com/watch?v=A3sYFcJY3lA</a:t>
            </a:r>
            <a:r>
              <a:rPr lang="en-US" dirty="0"/>
              <a:t> </a:t>
            </a:r>
          </a:p>
          <a:p>
            <a:r>
              <a:rPr lang="en-US" dirty="0" err="1"/>
              <a:t>Keras</a:t>
            </a:r>
            <a:r>
              <a:rPr lang="en-US" dirty="0"/>
              <a:t> Q-Learning in the </a:t>
            </a:r>
            <a:r>
              <a:rPr lang="en-US" dirty="0" err="1"/>
              <a:t>OpenAI</a:t>
            </a:r>
            <a:r>
              <a:rPr lang="en-US" dirty="0"/>
              <a:t> Gym</a:t>
            </a:r>
            <a:br>
              <a:rPr lang="en-US" dirty="0"/>
            </a:br>
            <a:r>
              <a:rPr lang="en-US" dirty="0">
                <a:hlinkClick r:id="rId3"/>
              </a:rPr>
              <a:t>https://www.youtube.com/watch?v=qy1SJmsRhvM</a:t>
            </a:r>
            <a:endParaRPr lang="en-US" dirty="0"/>
          </a:p>
          <a:p>
            <a:r>
              <a:rPr lang="en-US" dirty="0"/>
              <a:t>Atari Games with </a:t>
            </a:r>
            <a:r>
              <a:rPr lang="en-US" dirty="0" err="1"/>
              <a:t>Keras</a:t>
            </a:r>
            <a:r>
              <a:rPr lang="en-US" dirty="0"/>
              <a:t> TF-Agents</a:t>
            </a:r>
            <a:br>
              <a:rPr lang="en-US" dirty="0"/>
            </a:br>
            <a:r>
              <a:rPr lang="en-US" dirty="0">
                <a:hlinkClick r:id="rId4"/>
              </a:rPr>
              <a:t>https://www.youtube.com/watch?v=co0SwPWoZh0</a:t>
            </a:r>
            <a:endParaRPr lang="en-US" dirty="0"/>
          </a:p>
          <a:p>
            <a:r>
              <a:rPr lang="en-US" dirty="0" err="1"/>
              <a:t>PyTorch</a:t>
            </a:r>
            <a:r>
              <a:rPr lang="en-US" dirty="0"/>
              <a:t> Reinforcement Learning DQN Tutorial</a:t>
            </a:r>
            <a:br>
              <a:rPr lang="en-US" dirty="0"/>
            </a:br>
            <a:r>
              <a:rPr lang="en-US" dirty="0">
                <a:hlinkClick r:id="rId5"/>
              </a:rPr>
              <a:t>https://pytorch.org/tutorials/intermediate/reinforcement_q_learning.html#dqn-algorithm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9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43EF-F637-C642-8143-4823743C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On: The Previous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EE1AE-6251-F342-9D9C-5EF7B4F76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049456" cy="4195481"/>
          </a:xfrm>
        </p:spPr>
        <p:txBody>
          <a:bodyPr/>
          <a:lstStyle/>
          <a:p>
            <a:r>
              <a:rPr lang="en-US" dirty="0"/>
              <a:t>Binary-linear value function v(s, w)</a:t>
            </a:r>
          </a:p>
          <a:p>
            <a:pPr lvl="1"/>
            <a:r>
              <a:rPr lang="en-US" dirty="0"/>
              <a:t>Binary feature vector x(s): one feature per chess piece</a:t>
            </a:r>
          </a:p>
          <a:p>
            <a:pPr lvl="1"/>
            <a:r>
              <a:rPr lang="en-US" dirty="0"/>
              <a:t>Weight vector w: value of each chess piece</a:t>
            </a:r>
          </a:p>
          <a:p>
            <a:pPr lvl="1"/>
            <a:r>
              <a:rPr lang="en-US" dirty="0"/>
              <a:t>Position is evaluated by summing weights of current features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AB740DC-0AC1-C94C-B598-CED4FE7CE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69" y="2299881"/>
            <a:ext cx="2789433" cy="27432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5FB71A-675C-044F-9368-C5D55242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284" y="2299881"/>
            <a:ext cx="3975100" cy="2743200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7766CBBC-C2EB-C947-80D9-AB988C593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497" y="5621518"/>
            <a:ext cx="3301573" cy="626881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A39241D-43A3-D54A-BBDF-C2C26A3BB0D8}"/>
              </a:ext>
            </a:extLst>
          </p:cNvPr>
          <p:cNvSpPr/>
          <p:nvPr/>
        </p:nvSpPr>
        <p:spPr>
          <a:xfrm>
            <a:off x="520861" y="4773169"/>
            <a:ext cx="4631908" cy="1604482"/>
          </a:xfrm>
          <a:prstGeom prst="wedgeRoundRectCallout">
            <a:avLst>
              <a:gd name="adj1" fmla="val 65730"/>
              <a:gd name="adj2" fmla="val 221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Recall: in a fully observable system, </a:t>
            </a:r>
            <a:r>
              <a:rPr lang="en-US" i="1" dirty="0"/>
              <a:t>state</a:t>
            </a:r>
            <a:r>
              <a:rPr lang="en-US" dirty="0"/>
              <a:t> simply becomes </a:t>
            </a:r>
            <a:r>
              <a:rPr lang="en-US" i="1" dirty="0"/>
              <a:t>observation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71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DFD3-0794-A34B-873C-34618E00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C1ED1-4780-C749-B76E-F834512A8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spreadsheet-o-</a:t>
            </a:r>
            <a:r>
              <a:rPr lang="en-US" dirty="0" err="1"/>
              <a:t>philes</a:t>
            </a:r>
            <a:endParaRPr lang="en-US" dirty="0"/>
          </a:p>
          <a:p>
            <a:pPr lvl="1"/>
            <a:r>
              <a:rPr lang="en-US" dirty="0"/>
              <a:t>Goal of Q-Learning: build a table mapping all possible states to all subsequent estimates of reward for being in that state</a:t>
            </a:r>
          </a:p>
          <a:p>
            <a:pPr lvl="1"/>
            <a:endParaRPr lang="en-US" dirty="0"/>
          </a:p>
        </p:txBody>
      </p:sp>
      <p:pic>
        <p:nvPicPr>
          <p:cNvPr id="7" name="Picture 6" descr="Diagram, table&#10;&#10;Description automatically generated">
            <a:extLst>
              <a:ext uri="{FF2B5EF4-FFF2-40B4-BE49-F238E27FC236}">
                <a16:creationId xmlns:a16="http://schemas.microsoft.com/office/drawing/2014/main" id="{D8C69617-BA7C-7244-8914-7B49686F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03" y="3194309"/>
            <a:ext cx="8221722" cy="35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9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72FF-B777-A84C-B409-D0E984BC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A823D07-946D-3444-ADD7-48F4AB0E80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982830"/>
                <a:ext cx="9720073" cy="3326529"/>
              </a:xfrm>
            </p:spPr>
            <p:txBody>
              <a:bodyPr/>
              <a:lstStyle/>
              <a:p>
                <a:r>
                  <a:rPr lang="en-US" dirty="0"/>
                  <a:t>The optimal Q* is the </a:t>
                </a:r>
                <a:r>
                  <a:rPr lang="en-US" i="1" dirty="0"/>
                  <a:t>expected discount return</a:t>
                </a:r>
                <a:r>
                  <a:rPr lang="en-US" dirty="0"/>
                  <a:t> when in state </a:t>
                </a:r>
                <a:r>
                  <a:rPr lang="en-US" i="1" dirty="0"/>
                  <a:t>s</a:t>
                </a:r>
                <a:r>
                  <a:rPr lang="en-US" dirty="0"/>
                  <a:t> and taking action</a:t>
                </a:r>
                <a:r>
                  <a:rPr lang="en-US" i="1" dirty="0"/>
                  <a:t> a</a:t>
                </a:r>
                <a:r>
                  <a:rPr lang="en-US" dirty="0"/>
                  <a:t> while following the optimal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*</a:t>
                </a:r>
              </a:p>
              <a:p>
                <a:endParaRPr lang="en-US" dirty="0"/>
              </a:p>
              <a:p>
                <a:r>
                  <a:rPr lang="en-US" dirty="0"/>
                  <a:t>Learning process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A823D07-946D-3444-ADD7-48F4AB0E80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982830"/>
                <a:ext cx="9720073" cy="3326529"/>
              </a:xfrm>
              <a:blipFill>
                <a:blip r:embed="rId2"/>
                <a:stretch>
                  <a:fillRect l="-261" t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CB42E6-A2AC-2A49-BC5C-ACEAE80E9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92" y="4827387"/>
            <a:ext cx="10982081" cy="721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CC4FB-8FA9-9841-A9B9-EAC092E48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26" y="2046148"/>
            <a:ext cx="10863147" cy="97536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5C67578-D4C1-F94B-9518-DD8A136015D9}"/>
              </a:ext>
            </a:extLst>
          </p:cNvPr>
          <p:cNvSpPr/>
          <p:nvPr/>
        </p:nvSpPr>
        <p:spPr>
          <a:xfrm>
            <a:off x="545492" y="5589542"/>
            <a:ext cx="1688422" cy="869131"/>
          </a:xfrm>
          <a:prstGeom prst="wedgeRoundRectCallout">
            <a:avLst>
              <a:gd name="adj1" fmla="val -20833"/>
              <a:gd name="adj2" fmla="val -667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training iteration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CF015D7-FD35-4349-A23F-35C7B6BC7706}"/>
              </a:ext>
            </a:extLst>
          </p:cNvPr>
          <p:cNvSpPr/>
          <p:nvPr/>
        </p:nvSpPr>
        <p:spPr>
          <a:xfrm>
            <a:off x="2978105" y="5589542"/>
            <a:ext cx="1688422" cy="869131"/>
          </a:xfrm>
          <a:prstGeom prst="wedgeRoundRectCallout">
            <a:avLst>
              <a:gd name="adj1" fmla="val -20833"/>
              <a:gd name="adj2" fmla="val -667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estimate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4579303-B082-2E4C-8A34-9B60491A0A0B}"/>
              </a:ext>
            </a:extLst>
          </p:cNvPr>
          <p:cNvSpPr/>
          <p:nvPr/>
        </p:nvSpPr>
        <p:spPr>
          <a:xfrm>
            <a:off x="9925291" y="5589542"/>
            <a:ext cx="1688422" cy="869131"/>
          </a:xfrm>
          <a:prstGeom prst="wedgeRoundRectCallout">
            <a:avLst>
              <a:gd name="adj1" fmla="val -20833"/>
              <a:gd name="adj2" fmla="val -667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estimate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3140DEA-08AA-E54D-9C57-E79E924BAE37}"/>
              </a:ext>
            </a:extLst>
          </p:cNvPr>
          <p:cNvSpPr/>
          <p:nvPr/>
        </p:nvSpPr>
        <p:spPr>
          <a:xfrm>
            <a:off x="4766393" y="4190035"/>
            <a:ext cx="1106925" cy="569800"/>
          </a:xfrm>
          <a:prstGeom prst="wedgeRoundRectCallout">
            <a:avLst>
              <a:gd name="adj1" fmla="val -12468"/>
              <a:gd name="adj2" fmla="val 738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rate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79A94F8-1DBD-9C44-A115-16860D5F60C8}"/>
              </a:ext>
            </a:extLst>
          </p:cNvPr>
          <p:cNvSpPr/>
          <p:nvPr/>
        </p:nvSpPr>
        <p:spPr>
          <a:xfrm>
            <a:off x="5483069" y="5549317"/>
            <a:ext cx="1106925" cy="569800"/>
          </a:xfrm>
          <a:prstGeom prst="wedgeRoundRectCallout">
            <a:avLst>
              <a:gd name="adj1" fmla="val -20833"/>
              <a:gd name="adj2" fmla="val -724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E3916992-5E69-C540-AFC9-192C19ED07EF}"/>
              </a:ext>
            </a:extLst>
          </p:cNvPr>
          <p:cNvSpPr/>
          <p:nvPr/>
        </p:nvSpPr>
        <p:spPr>
          <a:xfrm>
            <a:off x="5994457" y="4190035"/>
            <a:ext cx="1106925" cy="569800"/>
          </a:xfrm>
          <a:prstGeom prst="wedgeRoundRectCallout">
            <a:avLst>
              <a:gd name="adj1" fmla="val 9491"/>
              <a:gd name="adj2" fmla="val 799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factor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3B809D1-8342-CA42-9B45-DD3A9B6EA71A}"/>
              </a:ext>
            </a:extLst>
          </p:cNvPr>
          <p:cNvSpPr/>
          <p:nvPr/>
        </p:nvSpPr>
        <p:spPr>
          <a:xfrm>
            <a:off x="7068630" y="5592934"/>
            <a:ext cx="1688422" cy="869131"/>
          </a:xfrm>
          <a:prstGeom prst="wedgeRoundRectCallout">
            <a:avLst>
              <a:gd name="adj1" fmla="val -20833"/>
              <a:gd name="adj2" fmla="val -667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Estimate of optimal future value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6ED327-690C-014D-A7CC-16D4835D6102}"/>
              </a:ext>
            </a:extLst>
          </p:cNvPr>
          <p:cNvSpPr/>
          <p:nvPr/>
        </p:nvSpPr>
        <p:spPr>
          <a:xfrm>
            <a:off x="7280476" y="3541853"/>
            <a:ext cx="4560425" cy="93308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BB0628-1815-F542-B5FB-38ED7548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788" y="3768542"/>
            <a:ext cx="3733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DFD3-0794-A34B-873C-34618E00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C1ED1-4780-C749-B76E-F834512A8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Mountain Car</a:t>
            </a:r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0: apply left force</a:t>
            </a:r>
          </a:p>
          <a:p>
            <a:pPr lvl="1"/>
            <a:r>
              <a:rPr lang="en-US" dirty="0"/>
              <a:t>1: do nothing</a:t>
            </a:r>
          </a:p>
          <a:p>
            <a:pPr lvl="1"/>
            <a:r>
              <a:rPr lang="en-US" dirty="0"/>
              <a:t>2: apply right force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State[0]: position</a:t>
            </a:r>
          </a:p>
          <a:p>
            <a:pPr lvl="1"/>
            <a:r>
              <a:rPr lang="en-US" dirty="0"/>
              <a:t>State[1]: velocity</a:t>
            </a:r>
          </a:p>
          <a:p>
            <a:pPr lvl="1"/>
            <a:endParaRPr lang="en-US" dirty="0"/>
          </a:p>
          <a:p>
            <a:r>
              <a:rPr lang="en-US" b="1" dirty="0"/>
              <a:t>Car does not have enough force to climb the hill entirely on its own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636D0F5-52B4-274E-8381-3A1169C9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970" y="585216"/>
            <a:ext cx="5109148" cy="340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DFD3-0794-A34B-873C-34618E00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C1ED1-4780-C749-B76E-F834512A8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Mountain Car</a:t>
            </a:r>
          </a:p>
          <a:p>
            <a:r>
              <a:rPr lang="en-US" dirty="0"/>
              <a:t>You could certainly hard-code this!</a:t>
            </a:r>
          </a:p>
          <a:p>
            <a:pPr lvl="1"/>
            <a:r>
              <a:rPr lang="en-US" dirty="0"/>
              <a:t>If velocity = 0, apply force in a random direction</a:t>
            </a:r>
          </a:p>
          <a:p>
            <a:pPr lvl="1"/>
            <a:r>
              <a:rPr lang="en-US" dirty="0"/>
              <a:t>If velocity &gt; 0, apply force in the direction</a:t>
            </a:r>
            <a:br>
              <a:rPr lang="en-US" dirty="0"/>
            </a:br>
            <a:r>
              <a:rPr lang="en-US" dirty="0"/>
              <a:t>of movement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636D0F5-52B4-274E-8381-3A1169C9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24" y="586605"/>
            <a:ext cx="5109148" cy="340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1ECF2C-72DE-E54E-AF41-886E4002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830" y="3881258"/>
            <a:ext cx="5440307" cy="286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DFD3-0794-A34B-873C-34618E00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C1ED1-4780-C749-B76E-F834512A8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Mountain Car</a:t>
            </a:r>
          </a:p>
          <a:p>
            <a:r>
              <a:rPr lang="en-US" dirty="0"/>
              <a:t>You could simply hard-code this!</a:t>
            </a:r>
          </a:p>
          <a:p>
            <a:pPr lvl="1"/>
            <a:r>
              <a:rPr lang="en-US" dirty="0"/>
              <a:t>If velocity = 0, apply force in a random direction</a:t>
            </a:r>
          </a:p>
          <a:p>
            <a:pPr lvl="1"/>
            <a:r>
              <a:rPr lang="en-US" dirty="0"/>
              <a:t>If velocity &gt; 0, apply force in the direction</a:t>
            </a:r>
            <a:br>
              <a:rPr lang="en-US" dirty="0"/>
            </a:br>
            <a:r>
              <a:rPr lang="en-US" dirty="0"/>
              <a:t>of movement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636D0F5-52B4-274E-8381-3A1169C9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24" y="586605"/>
            <a:ext cx="5109148" cy="340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1ECF2C-72DE-E54E-AF41-886E4002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830" y="3881258"/>
            <a:ext cx="5440307" cy="286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BDFD3-0794-A34B-873C-34618E00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C1ED1-4780-C749-B76E-F834512A8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Mountain Car</a:t>
            </a:r>
          </a:p>
          <a:p>
            <a:r>
              <a:rPr lang="en-US" dirty="0"/>
              <a:t>…but we’d like something a little more</a:t>
            </a:r>
            <a:br>
              <a:rPr lang="en-US" dirty="0"/>
            </a:br>
            <a:r>
              <a:rPr lang="en-US" dirty="0"/>
              <a:t>generalizable</a:t>
            </a:r>
          </a:p>
          <a:p>
            <a:r>
              <a:rPr lang="en-US" dirty="0"/>
              <a:t>Start by discretizing state space</a:t>
            </a:r>
          </a:p>
          <a:p>
            <a:pPr lvl="1"/>
            <a:r>
              <a:rPr lang="en-US" dirty="0"/>
              <a:t>Binning position/velocity</a:t>
            </a:r>
          </a:p>
          <a:p>
            <a:r>
              <a:rPr lang="en-US" dirty="0"/>
              <a:t>Randomly initialize Q table</a:t>
            </a:r>
          </a:p>
          <a:p>
            <a:r>
              <a:rPr lang="en-US" dirty="0"/>
              <a:t>Iterate!</a:t>
            </a:r>
          </a:p>
          <a:p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636D0F5-52B4-274E-8381-3A1169C9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24" y="586605"/>
            <a:ext cx="5109148" cy="340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A14A4-E36E-8C47-B54A-A5A30531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59" y="5331133"/>
            <a:ext cx="10982081" cy="7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4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{037E98EC-E30D-2E4A-8EA7-8BA86AB78C96}tf10001061</Template>
  <TotalTime>3061</TotalTime>
  <Words>1378</Words>
  <Application>Microsoft Macintosh PowerPoint</Application>
  <PresentationFormat>Widescreen</PresentationFormat>
  <Paragraphs>196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Tw Cen MT</vt:lpstr>
      <vt:lpstr>Tw Cen MT Condensed</vt:lpstr>
      <vt:lpstr>Wingdings 3</vt:lpstr>
      <vt:lpstr>Integral</vt:lpstr>
      <vt:lpstr>Q-Learning and Real-Time Strategy</vt:lpstr>
      <vt:lpstr>Value-Based Methods for RL</vt:lpstr>
      <vt:lpstr>Previously On: The Previous Lecture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Deep Q-Learning</vt:lpstr>
      <vt:lpstr>Pause For Questions</vt:lpstr>
      <vt:lpstr>Real-Time Strategy</vt:lpstr>
      <vt:lpstr>A few Questions</vt:lpstr>
      <vt:lpstr>A Few Answers</vt:lpstr>
      <vt:lpstr>A few Answers</vt:lpstr>
      <vt:lpstr>Legacy of StarCraft</vt:lpstr>
      <vt:lpstr>Terran</vt:lpstr>
      <vt:lpstr>Protoss</vt:lpstr>
      <vt:lpstr>Zerg</vt:lpstr>
      <vt:lpstr>Resources</vt:lpstr>
      <vt:lpstr>Core Strategy (“Macro”)</vt:lpstr>
      <vt:lpstr>Trade-offs</vt:lpstr>
      <vt:lpstr>Difficulty Curve</vt:lpstr>
      <vt:lpstr>Mini Games</vt:lpstr>
      <vt:lpstr>Project 3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Decision Processes and Real-Time Strategy</dc:title>
  <dc:creator>Shannon Quinn</dc:creator>
  <cp:lastModifiedBy>Shannon Quinn</cp:lastModifiedBy>
  <cp:revision>112</cp:revision>
  <dcterms:created xsi:type="dcterms:W3CDTF">2021-03-17T13:01:49Z</dcterms:created>
  <dcterms:modified xsi:type="dcterms:W3CDTF">2021-03-24T15:27:11Z</dcterms:modified>
</cp:coreProperties>
</file>